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339" r:id="rId3"/>
    <p:sldId id="287" r:id="rId4"/>
    <p:sldId id="288" r:id="rId5"/>
    <p:sldId id="289" r:id="rId6"/>
    <p:sldId id="290" r:id="rId7"/>
    <p:sldId id="330" r:id="rId8"/>
    <p:sldId id="331" r:id="rId9"/>
    <p:sldId id="332" r:id="rId10"/>
    <p:sldId id="335" r:id="rId11"/>
    <p:sldId id="336" r:id="rId12"/>
    <p:sldId id="337" r:id="rId13"/>
    <p:sldId id="338" r:id="rId14"/>
    <p:sldId id="291" r:id="rId15"/>
    <p:sldId id="340" r:id="rId16"/>
    <p:sldId id="292" r:id="rId17"/>
    <p:sldId id="295" r:id="rId18"/>
    <p:sldId id="349" r:id="rId19"/>
    <p:sldId id="350" r:id="rId20"/>
    <p:sldId id="298" r:id="rId21"/>
    <p:sldId id="299" r:id="rId22"/>
    <p:sldId id="300" r:id="rId23"/>
    <p:sldId id="341" r:id="rId24"/>
    <p:sldId id="342" r:id="rId25"/>
    <p:sldId id="343" r:id="rId26"/>
    <p:sldId id="307" r:id="rId27"/>
    <p:sldId id="344" r:id="rId28"/>
    <p:sldId id="347" r:id="rId29"/>
    <p:sldId id="348" r:id="rId30"/>
    <p:sldId id="318" r:id="rId31"/>
    <p:sldId id="319" r:id="rId32"/>
    <p:sldId id="320" r:id="rId33"/>
    <p:sldId id="321" r:id="rId34"/>
    <p:sldId id="322" r:id="rId35"/>
    <p:sldId id="351" r:id="rId36"/>
    <p:sldId id="327" r:id="rId37"/>
    <p:sldId id="328" r:id="rId38"/>
    <p:sldId id="352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122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6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7D7E5C-9EBE-4481-9DC9-B2ABE14E0EE8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FE16D7-9E47-42B0-BAA0-4EA91EC86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324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E00628-5AB0-450A-B85B-B30354E8F6F4}" type="slidenum">
              <a:rPr lang="en-US" altLang="en-US"/>
              <a:pPr>
                <a:defRPr/>
              </a:pPr>
              <a:t>2</a:t>
            </a:fld>
            <a:endParaRPr lang="en-US" altLang="en-US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9271030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F98432-9757-40CD-BC50-63437578C645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761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CDF191-B189-4AE2-865A-21083C39C7B3}" type="slidenum">
              <a:rPr lang="en-US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6313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87A202-2B8F-460C-813E-089E1E364021}" type="slidenum">
              <a:rPr lang="en-US" altLang="en-US"/>
              <a:pPr>
                <a:defRPr/>
              </a:pPr>
              <a:t>7</a:t>
            </a:fld>
            <a:endParaRPr lang="en-US" alt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505896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A9F34E-95B8-47F7-A330-DF7EC62F8178}" type="slidenum">
              <a:rPr lang="en-US" altLang="en-US"/>
              <a:pPr>
                <a:defRPr/>
              </a:pPr>
              <a:t>8</a:t>
            </a:fld>
            <a:endParaRPr lang="en-US" alt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031857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6C3CC34-D6D1-4684-BC32-4A195DF95D24}" type="slidenum">
              <a:rPr lang="en-US" altLang="en-US"/>
              <a:pPr>
                <a:defRPr/>
              </a:pPr>
              <a:t>9</a:t>
            </a:fld>
            <a:endParaRPr lang="en-US" alt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467621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D315F3-54E0-4367-8749-070C541A8A68}" type="slidenum">
              <a:rPr lang="en-US" altLang="en-US"/>
              <a:pPr>
                <a:defRPr/>
              </a:pPr>
              <a:t>10</a:t>
            </a:fld>
            <a:endParaRPr lang="en-US" alt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2109988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B8DA77-90EF-4315-994F-00CD8B6FD03F}" type="slidenum">
              <a:rPr lang="en-US" altLang="en-US"/>
              <a:pPr>
                <a:defRPr/>
              </a:pPr>
              <a:t>11</a:t>
            </a:fld>
            <a:endParaRPr lang="en-US" altLang="en-US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3001299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69EC00-3711-438B-8521-773D299E81F8}" type="slidenum">
              <a:rPr lang="en-US" altLang="en-US"/>
              <a:pPr>
                <a:defRPr/>
              </a:pPr>
              <a:t>12</a:t>
            </a:fld>
            <a:endParaRPr lang="en-US" altLang="en-US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455586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3F8154-A473-4065-89B6-049C7F1402A0}" type="slidenum">
              <a:rPr lang="en-US" altLang="en-US"/>
              <a:pPr>
                <a:defRPr/>
              </a:pPr>
              <a:t>13</a:t>
            </a:fld>
            <a:endParaRPr lang="en-US" altLang="en-US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963823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4619D-0FD4-444A-80AC-3991D87CE0B3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15C07-5C57-4D89-A908-F940F9A9E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611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4619D-0FD4-444A-80AC-3991D87CE0B3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15C07-5C57-4D89-A908-F940F9A9E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504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4619D-0FD4-444A-80AC-3991D87CE0B3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15C07-5C57-4D89-A908-F940F9A9E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638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4619D-0FD4-444A-80AC-3991D87CE0B3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15C07-5C57-4D89-A908-F940F9A9E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62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4619D-0FD4-444A-80AC-3991D87CE0B3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15C07-5C57-4D89-A908-F940F9A9E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53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4619D-0FD4-444A-80AC-3991D87CE0B3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15C07-5C57-4D89-A908-F940F9A9E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2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4619D-0FD4-444A-80AC-3991D87CE0B3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15C07-5C57-4D89-A908-F940F9A9E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496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4619D-0FD4-444A-80AC-3991D87CE0B3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15C07-5C57-4D89-A908-F940F9A9E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700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4619D-0FD4-444A-80AC-3991D87CE0B3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15C07-5C57-4D89-A908-F940F9A9E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942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4619D-0FD4-444A-80AC-3991D87CE0B3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15C07-5C57-4D89-A908-F940F9A9E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526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4619D-0FD4-444A-80AC-3991D87CE0B3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15C07-5C57-4D89-A908-F940F9A9E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959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4619D-0FD4-444A-80AC-3991D87CE0B3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15C07-5C57-4D89-A908-F940F9A9E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000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hyperlink" Target="http://www.berrylongleaf.com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026" y="228600"/>
            <a:ext cx="8763000" cy="147002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The Berry College Longleaf Pine Project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0887" y="1680865"/>
            <a:ext cx="8534400" cy="17526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Restoration of Mountain Longleaf Pine on the World’s Largest College Campus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3048001"/>
            <a:ext cx="5405482" cy="3581400"/>
          </a:xfrm>
          <a:prstGeom prst="rect">
            <a:avLst/>
          </a:prstGeom>
        </p:spPr>
      </p:pic>
      <p:pic>
        <p:nvPicPr>
          <p:cNvPr id="5" name="Picture 29" descr="Berry Se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3602" y="3916901"/>
            <a:ext cx="1303004" cy="129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0" y="2971800"/>
            <a:ext cx="28192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Martin L. Cipollini, PhD.</a:t>
            </a:r>
          </a:p>
          <a:p>
            <a:r>
              <a:rPr lang="en-US" dirty="0" smtClean="0"/>
              <a:t>Dana Professor of Biology</a:t>
            </a:r>
          </a:p>
          <a:p>
            <a:r>
              <a:rPr lang="en-US" dirty="0" smtClean="0"/>
              <a:t>Berry College</a:t>
            </a:r>
            <a:endParaRPr lang="en-US" dirty="0"/>
          </a:p>
        </p:txBody>
      </p:sp>
      <p:pic>
        <p:nvPicPr>
          <p:cNvPr id="7" name="Picture 30" descr="longleaf project logo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1796" y="5366810"/>
            <a:ext cx="1631807" cy="108456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89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7772400" cy="762000"/>
          </a:xfrm>
        </p:spPr>
        <p:txBody>
          <a:bodyPr>
            <a:normAutofit/>
          </a:bodyPr>
          <a:lstStyle/>
          <a:p>
            <a:pPr>
              <a:buClr>
                <a:srgbClr val="FFFF00"/>
              </a:buClr>
              <a:buFont typeface="Wingdings" pitchFamily="2" charset="2"/>
              <a:buNone/>
              <a:defRPr/>
            </a:pPr>
            <a:r>
              <a:rPr lang="en-US" altLang="en-US" sz="2800" dirty="0"/>
              <a:t>The decline of Longleaf Pine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524000"/>
            <a:ext cx="4952999" cy="4648200"/>
          </a:xfrm>
        </p:spPr>
        <p:txBody>
          <a:bodyPr>
            <a:normAutofit/>
          </a:bodyPr>
          <a:lstStyle/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en-US" altLang="en-US" sz="2400" dirty="0"/>
              <a:t>Fire suppression</a:t>
            </a:r>
            <a:r>
              <a:rPr lang="en-US" altLang="en-US" sz="2400" dirty="0" smtClean="0"/>
              <a:t>!</a:t>
            </a:r>
            <a:endParaRPr lang="en-US" altLang="en-US" sz="2400" dirty="0"/>
          </a:p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en-US" altLang="en-US" sz="2400" dirty="0"/>
              <a:t>Timber </a:t>
            </a:r>
            <a:r>
              <a:rPr lang="en-US" altLang="en-US" sz="2400" dirty="0" smtClean="0"/>
              <a:t>harvesting</a:t>
            </a:r>
            <a:endParaRPr lang="en-US" altLang="en-US" sz="2400" dirty="0"/>
          </a:p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en-US" altLang="en-US" sz="2400" dirty="0"/>
              <a:t>Tapping for </a:t>
            </a:r>
            <a:r>
              <a:rPr lang="en-US" altLang="en-US" sz="2400" dirty="0" smtClean="0"/>
              <a:t>turpentine</a:t>
            </a:r>
            <a:endParaRPr lang="en-US" altLang="en-US" sz="2400" dirty="0"/>
          </a:p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en-US" altLang="en-US" sz="2400" dirty="0"/>
              <a:t>Replacement with </a:t>
            </a:r>
            <a:r>
              <a:rPr lang="en-US" altLang="en-US" sz="2400" dirty="0" smtClean="0"/>
              <a:t>faster </a:t>
            </a:r>
            <a:r>
              <a:rPr lang="en-US" altLang="en-US" sz="2400" dirty="0"/>
              <a:t>growing pines like </a:t>
            </a:r>
            <a:r>
              <a:rPr lang="en-US" altLang="en-US" sz="2400" dirty="0" smtClean="0"/>
              <a:t>loblolly</a:t>
            </a:r>
          </a:p>
          <a:p>
            <a:pPr>
              <a:buClr>
                <a:srgbClr val="FFFF00"/>
              </a:buClr>
              <a:buFont typeface="Wingdings" pitchFamily="2" charset="2"/>
              <a:buChar char="§"/>
            </a:pPr>
            <a:endParaRPr lang="en-US" altLang="en-US" sz="2400" dirty="0"/>
          </a:p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en-US" altLang="en-US" sz="2400" dirty="0" smtClean="0"/>
              <a:t>Combined factors have contributed to a decline from +/- 90 million acres throughout the south to less than 2% of the original range!</a:t>
            </a:r>
            <a:endParaRPr lang="en-US" altLang="en-US" sz="2400" dirty="0"/>
          </a:p>
        </p:txBody>
      </p:sp>
      <p:pic>
        <p:nvPicPr>
          <p:cNvPr id="14340" name="Picture 7" descr="Smoky the Bear Fig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1599" y="1219200"/>
            <a:ext cx="3224213" cy="5257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60" name="Rectangle 8"/>
          <p:cNvSpPr>
            <a:spLocks noChangeArrowheads="1"/>
          </p:cNvSpPr>
          <p:nvPr/>
        </p:nvSpPr>
        <p:spPr bwMode="auto">
          <a:xfrm>
            <a:off x="5257800" y="6450904"/>
            <a:ext cx="31480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U.S. Forest Service</a:t>
            </a:r>
          </a:p>
        </p:txBody>
      </p:sp>
    </p:spTree>
    <p:extLst>
      <p:ext uri="{BB962C8B-B14F-4D97-AF65-F5344CB8AC3E}">
        <p14:creationId xmlns:p14="http://schemas.microsoft.com/office/powerpoint/2010/main" val="267679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DI_0128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46" t="3093" r="2658" b="4124"/>
          <a:stretch>
            <a:fillRect/>
          </a:stretch>
        </p:blipFill>
        <p:spPr bwMode="auto">
          <a:xfrm>
            <a:off x="0" y="-228600"/>
            <a:ext cx="577215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5" descr="Catfaced Longleaf P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49" t="4347" r="7208"/>
          <a:stretch>
            <a:fillRect/>
          </a:stretch>
        </p:blipFill>
        <p:spPr bwMode="auto">
          <a:xfrm>
            <a:off x="5791200" y="0"/>
            <a:ext cx="33528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6" descr="DI_0129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82" t="1773" r="6122" b="2475"/>
          <a:stretch>
            <a:fillRect/>
          </a:stretch>
        </p:blipFill>
        <p:spPr bwMode="auto">
          <a:xfrm>
            <a:off x="5791200" y="3733800"/>
            <a:ext cx="3352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312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Smokey the Bear Fig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828800"/>
            <a:ext cx="8683625" cy="3924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83" name="Text Box 3"/>
          <p:cNvSpPr txBox="1">
            <a:spLocks noChangeArrowheads="1"/>
          </p:cNvSpPr>
          <p:nvPr/>
        </p:nvSpPr>
        <p:spPr bwMode="auto">
          <a:xfrm>
            <a:off x="216074" y="685800"/>
            <a:ext cx="891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 smtClean="0">
                <a:latin typeface="+mj-lt"/>
                <a:ea typeface="+mj-ea"/>
                <a:cs typeface="+mj-cs"/>
              </a:rPr>
              <a:t>And then came the “Smoky the Bear” campaign…</a:t>
            </a:r>
            <a:endParaRPr lang="en-US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97285" name="Rectangle 5"/>
          <p:cNvSpPr>
            <a:spLocks noChangeArrowheads="1"/>
          </p:cNvSpPr>
          <p:nvPr/>
        </p:nvSpPr>
        <p:spPr bwMode="auto">
          <a:xfrm>
            <a:off x="6705600" y="5486400"/>
            <a:ext cx="17224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</a:rPr>
              <a:t>U.S. Forest Service</a:t>
            </a:r>
          </a:p>
        </p:txBody>
      </p:sp>
    </p:spTree>
    <p:extLst>
      <p:ext uri="{BB962C8B-B14F-4D97-AF65-F5344CB8AC3E}">
        <p14:creationId xmlns:p14="http://schemas.microsoft.com/office/powerpoint/2010/main" val="64435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Smokey the Bear Fig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295400"/>
            <a:ext cx="3668713" cy="5181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Smokey the Bear Fig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295400"/>
            <a:ext cx="3943350" cy="5105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308" name="Text Box 4"/>
          <p:cNvSpPr txBox="1">
            <a:spLocks noChangeArrowheads="1"/>
          </p:cNvSpPr>
          <p:nvPr/>
        </p:nvSpPr>
        <p:spPr bwMode="auto">
          <a:xfrm>
            <a:off x="381000" y="533400"/>
            <a:ext cx="8458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>
                <a:latin typeface="+mj-lt"/>
                <a:ea typeface="+mj-ea"/>
                <a:cs typeface="+mj-cs"/>
              </a:rPr>
              <a:t>A Changing Message….</a:t>
            </a:r>
          </a:p>
        </p:txBody>
      </p:sp>
    </p:spTree>
    <p:extLst>
      <p:ext uri="{BB962C8B-B14F-4D97-AF65-F5344CB8AC3E}">
        <p14:creationId xmlns:p14="http://schemas.microsoft.com/office/powerpoint/2010/main" val="327646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9154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800" dirty="0"/>
              <a:t>Management plan </a:t>
            </a:r>
            <a:r>
              <a:rPr lang="en-US" sz="2800" dirty="0" smtClean="0"/>
              <a:t>overview</a:t>
            </a:r>
            <a:endParaRPr lang="en-US" sz="2800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8458200" cy="41148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400" dirty="0"/>
              <a:t>2001 – began planting </a:t>
            </a:r>
            <a:r>
              <a:rPr lang="en-US" sz="2400" dirty="0" smtClean="0"/>
              <a:t>seedlings</a:t>
            </a:r>
            <a:endParaRPr lang="en-US" sz="2400" dirty="0"/>
          </a:p>
          <a:p>
            <a:pPr eaLnBrk="1" hangingPunct="1">
              <a:defRPr/>
            </a:pPr>
            <a:r>
              <a:rPr lang="en-US" sz="2400" dirty="0"/>
              <a:t>2003 – began restoring burning regime on 3-5 year frequency</a:t>
            </a:r>
          </a:p>
          <a:p>
            <a:pPr>
              <a:defRPr/>
            </a:pPr>
            <a:r>
              <a:rPr lang="en-US" sz="2400" dirty="0"/>
              <a:t>2005 – began controlling hardwoods </a:t>
            </a:r>
            <a:r>
              <a:rPr lang="en-US" sz="2400" dirty="0" smtClean="0"/>
              <a:t>and invasive species via </a:t>
            </a:r>
            <a:r>
              <a:rPr lang="en-US" sz="2400" dirty="0"/>
              <a:t>removal and </a:t>
            </a:r>
            <a:r>
              <a:rPr lang="en-US" sz="2400" dirty="0" smtClean="0"/>
              <a:t>herbicide application</a:t>
            </a:r>
            <a:endParaRPr lang="en-US" sz="2400" dirty="0"/>
          </a:p>
          <a:p>
            <a:pPr eaLnBrk="1" hangingPunct="1">
              <a:defRPr/>
            </a:pPr>
            <a:r>
              <a:rPr lang="en-US" sz="2400" dirty="0"/>
              <a:t>2005 – began establishing local seed sources via cone collection and seed orchard development</a:t>
            </a:r>
          </a:p>
          <a:p>
            <a:pPr eaLnBrk="1" hangingPunct="1">
              <a:defRPr/>
            </a:pPr>
            <a:r>
              <a:rPr lang="en-US" sz="2400" dirty="0"/>
              <a:t>Along the way - </a:t>
            </a:r>
            <a:r>
              <a:rPr lang="en-US" sz="2400" i="1" dirty="0"/>
              <a:t>research, education, and outreach</a:t>
            </a:r>
          </a:p>
          <a:p>
            <a:pPr eaLnBrk="1" hangingPunct="1">
              <a:defRPr/>
            </a:pPr>
            <a:r>
              <a:rPr lang="en-US" sz="2400" dirty="0"/>
              <a:t>Help from Berry’s </a:t>
            </a:r>
            <a:r>
              <a:rPr lang="en-US" sz="2400" dirty="0" smtClean="0"/>
              <a:t>Land </a:t>
            </a:r>
            <a:r>
              <a:rPr lang="en-US" sz="2400" dirty="0"/>
              <a:t>Resources, Student </a:t>
            </a:r>
            <a:r>
              <a:rPr lang="en-US" sz="2400" dirty="0" smtClean="0"/>
              <a:t>Work, </a:t>
            </a:r>
            <a:r>
              <a:rPr lang="en-US" sz="2400" dirty="0"/>
              <a:t>Volunteer Services, Berry Longleaf Network, Interagency Burn </a:t>
            </a:r>
            <a:r>
              <a:rPr lang="en-US" sz="2400" dirty="0" smtClean="0"/>
              <a:t>Team, and various internal and external grants.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7496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560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387725"/>
            <a:ext cx="9601200" cy="347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01200" cy="347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5" name="TextBox 1"/>
          <p:cNvSpPr txBox="1">
            <a:spLocks noChangeArrowheads="1"/>
          </p:cNvSpPr>
          <p:nvPr/>
        </p:nvSpPr>
        <p:spPr bwMode="auto">
          <a:xfrm>
            <a:off x="2971800" y="6248400"/>
            <a:ext cx="6629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800"/>
              <a:t>http://nfwf.conservationregistry.org/projects/3810</a:t>
            </a:r>
          </a:p>
        </p:txBody>
      </p:sp>
    </p:spTree>
    <p:extLst>
      <p:ext uri="{BB962C8B-B14F-4D97-AF65-F5344CB8AC3E}">
        <p14:creationId xmlns:p14="http://schemas.microsoft.com/office/powerpoint/2010/main" val="66889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8" descr="sampling fuel melanie car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7200" y="4191000"/>
            <a:ext cx="35814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1813" y="-228600"/>
            <a:ext cx="3532187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9" descr="Bulldozing Firebrea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1813" y="1712913"/>
            <a:ext cx="3532187" cy="264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Freshman Service Day 200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0" y="4191000"/>
            <a:ext cx="361950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0" descr="DSC003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0" y="4191000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8200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05113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5113" y="0"/>
            <a:ext cx="28067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0219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-30163"/>
            <a:ext cx="8915400" cy="1143001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 </a:t>
            </a:r>
            <a:r>
              <a:rPr lang="en-US" sz="2800" dirty="0"/>
              <a:t>Management: Planting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2400" y="1219200"/>
            <a:ext cx="8763001" cy="4114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400" dirty="0"/>
              <a:t>Most planting done in SPB clear- and selective-cuts, followed </a:t>
            </a:r>
            <a:r>
              <a:rPr lang="en-US" sz="2400" dirty="0" smtClean="0"/>
              <a:t>by burning</a:t>
            </a:r>
            <a:endParaRPr lang="en-US" sz="2400" dirty="0"/>
          </a:p>
          <a:p>
            <a:pPr eaLnBrk="1" hangingPunct="1">
              <a:defRPr/>
            </a:pPr>
            <a:r>
              <a:rPr lang="en-US" sz="2400" dirty="0"/>
              <a:t>Some in areas with hardwood canopy reduced via herbicide injection and burning</a:t>
            </a:r>
          </a:p>
          <a:p>
            <a:pPr eaLnBrk="1" hangingPunct="1">
              <a:defRPr/>
            </a:pPr>
            <a:r>
              <a:rPr lang="en-US" sz="2400" dirty="0"/>
              <a:t>Focus is on low density </a:t>
            </a:r>
            <a:r>
              <a:rPr lang="en-US" sz="2400" dirty="0" smtClean="0"/>
              <a:t>“conservation” plantings.</a:t>
            </a:r>
          </a:p>
          <a:p>
            <a:pPr eaLnBrk="1" hangingPunct="1">
              <a:defRPr/>
            </a:pPr>
            <a:r>
              <a:rPr lang="en-US" sz="2400" dirty="0" smtClean="0"/>
              <a:t>Everybody loves to plant trees!</a:t>
            </a:r>
            <a:endParaRPr lang="en-US" sz="2400" dirty="0"/>
          </a:p>
        </p:txBody>
      </p:sp>
      <p:pic>
        <p:nvPicPr>
          <p:cNvPr id="11268" name="Picture 8" descr="SAVE Seedling 2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4299820"/>
            <a:ext cx="3429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286250"/>
            <a:ext cx="3429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5600" y="3176494"/>
            <a:ext cx="2438400" cy="3681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801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28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10353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055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48432" y="4876800"/>
            <a:ext cx="4247367" cy="1219200"/>
          </a:xfrm>
        </p:spPr>
        <p:txBody>
          <a:bodyPr>
            <a:normAutofit/>
          </a:bodyPr>
          <a:lstStyle/>
          <a:p>
            <a:pPr algn="ctr">
              <a:buClr>
                <a:srgbClr val="3333FF"/>
              </a:buClr>
              <a:buFont typeface="Monotype Sorts" pitchFamily="2" charset="2"/>
              <a:buNone/>
              <a:defRPr/>
            </a:pPr>
            <a:r>
              <a:rPr lang="en-US" altLang="en-US" sz="2400" dirty="0"/>
              <a:t>Most longleaf is in the </a:t>
            </a:r>
            <a:endParaRPr lang="en-US" altLang="en-US" sz="2400" dirty="0" smtClean="0"/>
          </a:p>
          <a:p>
            <a:pPr algn="ctr">
              <a:buClr>
                <a:srgbClr val="3333FF"/>
              </a:buClr>
              <a:buFont typeface="Monotype Sorts" pitchFamily="2" charset="2"/>
              <a:buNone/>
              <a:defRPr/>
            </a:pPr>
            <a:r>
              <a:rPr lang="en-US" altLang="en-US" sz="2400" dirty="0" smtClean="0"/>
              <a:t>Coastal </a:t>
            </a:r>
            <a:r>
              <a:rPr lang="en-US" altLang="en-US" sz="2400" dirty="0"/>
              <a:t>Plain</a:t>
            </a:r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09578" y="4953000"/>
            <a:ext cx="4267200" cy="1066800"/>
          </a:xfrm>
        </p:spPr>
        <p:txBody>
          <a:bodyPr>
            <a:normAutofit/>
          </a:bodyPr>
          <a:lstStyle/>
          <a:p>
            <a:pPr algn="ctr">
              <a:buClr>
                <a:srgbClr val="3333FF"/>
              </a:buClr>
              <a:buFont typeface="Monotype Sorts" pitchFamily="2" charset="2"/>
              <a:buNone/>
              <a:defRPr/>
            </a:pPr>
            <a:r>
              <a:rPr lang="en-US" altLang="en-US" sz="2400" dirty="0"/>
              <a:t>Longleaf Pine on Berry’s</a:t>
            </a:r>
          </a:p>
          <a:p>
            <a:pPr algn="ctr">
              <a:buClr>
                <a:srgbClr val="3333FF"/>
              </a:buClr>
              <a:buFont typeface="Monotype Sorts" pitchFamily="2" charset="2"/>
              <a:buNone/>
              <a:defRPr/>
            </a:pPr>
            <a:r>
              <a:rPr lang="en-US" altLang="en-US" sz="2400" dirty="0"/>
              <a:t>Lavender Mountain</a:t>
            </a:r>
          </a:p>
        </p:txBody>
      </p:sp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0" y="566410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2800" dirty="0">
                <a:latin typeface="+mj-lt"/>
                <a:ea typeface="+mj-ea"/>
                <a:cs typeface="+mj-cs"/>
              </a:rPr>
              <a:t>Regional mountains harbor “</a:t>
            </a:r>
            <a:r>
              <a:rPr lang="en-US" altLang="en-US" sz="2800" dirty="0" err="1">
                <a:latin typeface="+mj-lt"/>
                <a:ea typeface="+mj-ea"/>
                <a:cs typeface="+mj-cs"/>
              </a:rPr>
              <a:t>Montane</a:t>
            </a:r>
            <a:r>
              <a:rPr lang="en-US" altLang="en-US" sz="2800" dirty="0">
                <a:latin typeface="+mj-lt"/>
                <a:ea typeface="+mj-ea"/>
                <a:cs typeface="+mj-cs"/>
              </a:rPr>
              <a:t>” Longleaf Pine</a:t>
            </a:r>
            <a:endParaRPr lang="en-US" sz="2800" dirty="0">
              <a:latin typeface="+mj-lt"/>
              <a:ea typeface="+mj-ea"/>
              <a:cs typeface="+mj-cs"/>
            </a:endParaRPr>
          </a:p>
        </p:txBody>
      </p:sp>
      <p:pic>
        <p:nvPicPr>
          <p:cNvPr id="18437" name="Picture 12" descr="DSC009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4267200" cy="320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14" descr="Stand C October 2008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9578" y="1524000"/>
            <a:ext cx="4267200" cy="320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66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9154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 </a:t>
            </a:r>
            <a:r>
              <a:rPr lang="en-US" sz="2800" dirty="0"/>
              <a:t>Management: Burning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170214"/>
            <a:ext cx="8991600" cy="4114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400" dirty="0"/>
              <a:t>Fuel reduction/restoration burns done in “old growth” areas – some areas burned four times since 2003</a:t>
            </a:r>
          </a:p>
          <a:p>
            <a:pPr eaLnBrk="1" hangingPunct="1">
              <a:defRPr/>
            </a:pPr>
            <a:r>
              <a:rPr lang="en-US" sz="2400" dirty="0"/>
              <a:t>Raking around bases of old growth trees </a:t>
            </a:r>
            <a:r>
              <a:rPr lang="en-US" sz="2400" dirty="0" smtClean="0"/>
              <a:t>was </a:t>
            </a:r>
            <a:r>
              <a:rPr lang="en-US" sz="2400" dirty="0"/>
              <a:t>necessary to control effects of duff smoldering.</a:t>
            </a:r>
          </a:p>
          <a:p>
            <a:pPr eaLnBrk="1" hangingPunct="1">
              <a:defRPr/>
            </a:pPr>
            <a:r>
              <a:rPr lang="en-US" sz="2400" dirty="0"/>
              <a:t>Most </a:t>
            </a:r>
            <a:r>
              <a:rPr lang="en-US" sz="2400" dirty="0" smtClean="0"/>
              <a:t>planted </a:t>
            </a:r>
            <a:r>
              <a:rPr lang="en-US" sz="2400" dirty="0"/>
              <a:t>areas have been burned at least </a:t>
            </a:r>
            <a:r>
              <a:rPr lang="en-US" sz="2400" dirty="0" smtClean="0"/>
              <a:t>twice </a:t>
            </a:r>
            <a:r>
              <a:rPr lang="en-US" sz="2400" dirty="0"/>
              <a:t>since </a:t>
            </a:r>
            <a:r>
              <a:rPr lang="en-US" sz="2400" dirty="0" smtClean="0"/>
              <a:t>planting.</a:t>
            </a:r>
            <a:endParaRPr lang="en-US" sz="2400" dirty="0"/>
          </a:p>
        </p:txBody>
      </p:sp>
      <p:pic>
        <p:nvPicPr>
          <p:cNvPr id="14340" name="Picture 9" descr="DSC000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3288" y="3733800"/>
            <a:ext cx="44704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733800"/>
            <a:ext cx="4716463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497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915400" cy="6096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 </a:t>
            </a:r>
            <a:r>
              <a:rPr lang="en-US" sz="3100" dirty="0"/>
              <a:t>Management: Student Burn Team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95300" y="1219200"/>
            <a:ext cx="81534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 </a:t>
            </a:r>
            <a:r>
              <a:rPr lang="en-US" sz="2400" dirty="0" smtClean="0"/>
              <a:t>Trained </a:t>
            </a:r>
            <a:r>
              <a:rPr lang="en-US" sz="2400" dirty="0"/>
              <a:t>to meet USFS guidelines.</a:t>
            </a:r>
          </a:p>
          <a:p>
            <a:pPr eaLnBrk="1" hangingPunct="1">
              <a:defRPr/>
            </a:pPr>
            <a:r>
              <a:rPr lang="en-US" sz="2400" dirty="0"/>
              <a:t> S130/S190 Fire Behavior and Safety</a:t>
            </a:r>
          </a:p>
          <a:p>
            <a:pPr eaLnBrk="1" hangingPunct="1">
              <a:defRPr/>
            </a:pPr>
            <a:r>
              <a:rPr lang="en-US" sz="2400" dirty="0"/>
              <a:t> Southern Company/NFWF grant provided needed equipment</a:t>
            </a:r>
          </a:p>
        </p:txBody>
      </p:sp>
      <p:pic>
        <p:nvPicPr>
          <p:cNvPr id="15364" name="Picture 9" descr="Berry 2nd Burn Setting Fire Horizont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1" descr="Slow Burn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439886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141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19250" y="0"/>
            <a:ext cx="6324600" cy="473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7" descr="Jan 2006 Burn Composite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8325" y="0"/>
            <a:ext cx="6035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10" descr="Jan 2006 Burn Tim Angela Monitoring Backfi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24400"/>
            <a:ext cx="31242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624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834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225" y="0"/>
            <a:ext cx="10353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555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4543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7550" y="3175"/>
            <a:ext cx="4616450" cy="697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246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9154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 </a:t>
            </a:r>
            <a:r>
              <a:rPr lang="en-US" sz="2800" dirty="0"/>
              <a:t>Management: </a:t>
            </a:r>
            <a:r>
              <a:rPr lang="en-US" sz="2800" dirty="0" smtClean="0"/>
              <a:t>Herbicides</a:t>
            </a:r>
            <a:endParaRPr lang="en-US" sz="2800" dirty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524000"/>
            <a:ext cx="8915400" cy="4114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400" dirty="0" smtClean="0"/>
              <a:t>Direct </a:t>
            </a:r>
            <a:r>
              <a:rPr lang="en-US" sz="2400" dirty="0"/>
              <a:t>injection for hardwood control in core management </a:t>
            </a:r>
            <a:r>
              <a:rPr lang="en-US" sz="2400" dirty="0" smtClean="0"/>
              <a:t>area</a:t>
            </a:r>
            <a:r>
              <a:rPr lang="en-US" sz="2400" dirty="0"/>
              <a:t>.</a:t>
            </a:r>
          </a:p>
          <a:p>
            <a:pPr eaLnBrk="1" hangingPunct="1">
              <a:defRPr/>
            </a:pPr>
            <a:r>
              <a:rPr lang="en-US" sz="2400" dirty="0"/>
              <a:t>Directed spray for hardwoods and blackberry in SPB </a:t>
            </a:r>
            <a:r>
              <a:rPr lang="en-US" sz="2400" dirty="0" smtClean="0"/>
              <a:t>cuts</a:t>
            </a:r>
            <a:r>
              <a:rPr lang="en-US" sz="2400" dirty="0"/>
              <a:t>.</a:t>
            </a:r>
          </a:p>
          <a:p>
            <a:pPr eaLnBrk="1" hangingPunct="1">
              <a:defRPr/>
            </a:pPr>
            <a:r>
              <a:rPr lang="en-US" sz="2400" dirty="0"/>
              <a:t>Cut-stump and basal bark spray for hardwoods and shrubs in logged </a:t>
            </a:r>
            <a:r>
              <a:rPr lang="en-US" sz="2400" dirty="0" smtClean="0"/>
              <a:t>areas</a:t>
            </a:r>
            <a:r>
              <a:rPr lang="en-US" sz="2400" dirty="0"/>
              <a:t>.</a:t>
            </a:r>
          </a:p>
        </p:txBody>
      </p:sp>
      <p:pic>
        <p:nvPicPr>
          <p:cNvPr id="23556" name="Picture 7" descr="Garlon 3A Result Selective Cut #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0" y="4114800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14800"/>
            <a:ext cx="20574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400" y="4114800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53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5338" y="0"/>
            <a:ext cx="4549775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29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81000" y="0"/>
            <a:ext cx="10353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626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38200" y="0"/>
            <a:ext cx="10353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3238" y="0"/>
            <a:ext cx="45418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97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76200"/>
            <a:ext cx="83820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800" dirty="0" smtClean="0"/>
              <a:t>Origins of the Berry </a:t>
            </a:r>
            <a:r>
              <a:rPr lang="en-US" sz="2800" dirty="0"/>
              <a:t>College Longleaf Pine Project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219200"/>
            <a:ext cx="8839200" cy="4114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400" dirty="0"/>
              <a:t>1995 Roger </a:t>
            </a:r>
            <a:r>
              <a:rPr lang="en-US" sz="2400" dirty="0" err="1"/>
              <a:t>Birkhead’s</a:t>
            </a:r>
            <a:r>
              <a:rPr lang="en-US" sz="2400" dirty="0"/>
              <a:t> </a:t>
            </a:r>
            <a:r>
              <a:rPr lang="en-US" sz="2400" dirty="0" smtClean="0"/>
              <a:t>independent study showed trees </a:t>
            </a:r>
            <a:r>
              <a:rPr lang="en-US" sz="2400" dirty="0"/>
              <a:t>&gt; 200 years </a:t>
            </a:r>
            <a:r>
              <a:rPr lang="en-US" sz="2400" dirty="0" smtClean="0"/>
              <a:t>old on Berry College’s Lavender Mountain</a:t>
            </a:r>
            <a:endParaRPr lang="en-US" sz="2400" dirty="0"/>
          </a:p>
          <a:p>
            <a:pPr eaLnBrk="1" hangingPunct="1">
              <a:defRPr/>
            </a:pPr>
            <a:r>
              <a:rPr lang="en-US" sz="2400" dirty="0"/>
              <a:t>1999 Plant Ecology class </a:t>
            </a:r>
            <a:r>
              <a:rPr lang="en-US" sz="2400" dirty="0" smtClean="0"/>
              <a:t>initiated long-term census work</a:t>
            </a:r>
            <a:endParaRPr lang="en-US" sz="2400" dirty="0"/>
          </a:p>
          <a:p>
            <a:pPr eaLnBrk="1" hangingPunct="1">
              <a:defRPr/>
            </a:pPr>
            <a:r>
              <a:rPr lang="en-US" sz="2400" dirty="0"/>
              <a:t>2001 SAVE club </a:t>
            </a:r>
            <a:r>
              <a:rPr lang="en-US" sz="2400" dirty="0" smtClean="0"/>
              <a:t>responded to logging with a tree planting event</a:t>
            </a:r>
            <a:endParaRPr lang="en-US" sz="2400" dirty="0"/>
          </a:p>
          <a:p>
            <a:pPr eaLnBrk="1" hangingPunct="1">
              <a:defRPr/>
            </a:pPr>
            <a:r>
              <a:rPr lang="en-US" sz="2400" dirty="0"/>
              <a:t>2002 management plan developed by Karen Vaughn as </a:t>
            </a:r>
            <a:r>
              <a:rPr lang="en-US" sz="2400" dirty="0" smtClean="0"/>
              <a:t>an extension of a </a:t>
            </a:r>
            <a:r>
              <a:rPr lang="en-US" sz="2400" dirty="0"/>
              <a:t>Plant Ecology </a:t>
            </a:r>
            <a:r>
              <a:rPr lang="en-US" sz="2400" dirty="0" smtClean="0"/>
              <a:t>project</a:t>
            </a:r>
            <a:endParaRPr lang="en-US" sz="2400" dirty="0"/>
          </a:p>
        </p:txBody>
      </p:sp>
      <p:pic>
        <p:nvPicPr>
          <p:cNvPr id="3076" name="Picture 4" descr="240 Year Old Stu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83135" y="4343400"/>
            <a:ext cx="3352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9665" y="4343400"/>
            <a:ext cx="3393036" cy="2543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4343400"/>
            <a:ext cx="3352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182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0" descr="Graft 8 Months Old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3700" y="3657600"/>
            <a:ext cx="24003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81000"/>
            <a:ext cx="8915400" cy="6096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 </a:t>
            </a:r>
            <a:r>
              <a:rPr lang="en-US" sz="2800" dirty="0"/>
              <a:t>Management: Grafted seed </a:t>
            </a:r>
            <a:r>
              <a:rPr lang="en-US" sz="2800" dirty="0" smtClean="0"/>
              <a:t>orchard</a:t>
            </a:r>
            <a:endParaRPr lang="en-US" sz="2800" b="1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185182"/>
            <a:ext cx="89916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 </a:t>
            </a:r>
            <a:r>
              <a:rPr lang="en-US" sz="2400" dirty="0" smtClean="0"/>
              <a:t>Offsite source longleaf pine rootstock </a:t>
            </a:r>
            <a:r>
              <a:rPr lang="en-US" sz="2400" dirty="0"/>
              <a:t>planted spring </a:t>
            </a:r>
            <a:r>
              <a:rPr lang="en-US" sz="2400" dirty="0" smtClean="0"/>
              <a:t>2003.</a:t>
            </a:r>
            <a:endParaRPr lang="en-US" sz="2400" dirty="0"/>
          </a:p>
          <a:p>
            <a:pPr eaLnBrk="1" hangingPunct="1">
              <a:defRPr/>
            </a:pPr>
            <a:r>
              <a:rPr lang="en-US" sz="2400" dirty="0"/>
              <a:t> Grafting </a:t>
            </a:r>
            <a:r>
              <a:rPr lang="en-US" sz="2400" dirty="0" smtClean="0"/>
              <a:t>work </a:t>
            </a:r>
            <a:r>
              <a:rPr lang="en-US" sz="2400" dirty="0"/>
              <a:t>initiated winter </a:t>
            </a:r>
            <a:r>
              <a:rPr lang="en-US" sz="2400" dirty="0" smtClean="0"/>
              <a:t>2005.</a:t>
            </a:r>
            <a:endParaRPr lang="en-US" sz="2400" dirty="0"/>
          </a:p>
          <a:p>
            <a:pPr eaLnBrk="1" hangingPunct="1">
              <a:defRPr/>
            </a:pPr>
            <a:r>
              <a:rPr lang="en-US" sz="2400" dirty="0"/>
              <a:t> About 100 trees successfully grafted in 2.5 acre orchard; orchard now used in agroforestry project (sheep)</a:t>
            </a:r>
          </a:p>
          <a:p>
            <a:pPr eaLnBrk="1" hangingPunct="1">
              <a:defRPr/>
            </a:pPr>
            <a:r>
              <a:rPr lang="en-US" sz="2400" dirty="0"/>
              <a:t>First cones in 2011.</a:t>
            </a:r>
          </a:p>
        </p:txBody>
      </p:sp>
      <p:pic>
        <p:nvPicPr>
          <p:cNvPr id="34821" name="Picture 9" descr="Graft 1 Month Old Closeup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3657600"/>
            <a:ext cx="24003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4100" y="3657600"/>
            <a:ext cx="2414588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7150" y="3657600"/>
            <a:ext cx="2414588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511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4541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8663" y="-15875"/>
            <a:ext cx="4605337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752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6858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 </a:t>
            </a:r>
            <a:r>
              <a:rPr lang="en-US" sz="3100" dirty="0"/>
              <a:t>Management: Seedling seed </a:t>
            </a:r>
            <a:r>
              <a:rPr lang="en-US" sz="3100" dirty="0" smtClean="0"/>
              <a:t>orchards</a:t>
            </a:r>
            <a:endParaRPr lang="en-US" sz="3100" dirty="0"/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985837"/>
            <a:ext cx="9144000" cy="4114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400" dirty="0"/>
              <a:t>530 seedlings from 50 maternal trees grown in </a:t>
            </a:r>
            <a:r>
              <a:rPr lang="en-US" sz="2400" dirty="0" smtClean="0"/>
              <a:t>pots </a:t>
            </a:r>
            <a:r>
              <a:rPr lang="en-US" sz="2400" dirty="0" smtClean="0"/>
              <a:t>in </a:t>
            </a:r>
            <a:r>
              <a:rPr lang="en-US" sz="2400" dirty="0"/>
              <a:t>2007</a:t>
            </a:r>
          </a:p>
          <a:p>
            <a:pPr eaLnBrk="1" hangingPunct="1">
              <a:defRPr/>
            </a:pPr>
            <a:r>
              <a:rPr lang="en-US" sz="2400" dirty="0"/>
              <a:t>Planted on a 4-acre clear cut in 2008 – 2009.</a:t>
            </a:r>
          </a:p>
          <a:p>
            <a:pPr eaLnBrk="1" hangingPunct="1">
              <a:defRPr/>
            </a:pPr>
            <a:r>
              <a:rPr lang="en-US" sz="2400" dirty="0"/>
              <a:t>Early growth rates of individuals have been monitored</a:t>
            </a:r>
            <a:r>
              <a:rPr lang="en-US" sz="2400" dirty="0" smtClean="0"/>
              <a:t>.</a:t>
            </a:r>
          </a:p>
          <a:p>
            <a:pPr eaLnBrk="1" hangingPunct="1">
              <a:defRPr/>
            </a:pPr>
            <a:r>
              <a:rPr lang="en-US" sz="2400" dirty="0" smtClean="0"/>
              <a:t>Second orchard established in 2018 on 11 acres, over 1500 seedlings.</a:t>
            </a:r>
            <a:endParaRPr lang="en-US" sz="2400" dirty="0"/>
          </a:p>
        </p:txBody>
      </p:sp>
      <p:pic>
        <p:nvPicPr>
          <p:cNvPr id="36868" name="Picture 8" descr="Cones for Seed Colle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6688" y="3279775"/>
            <a:ext cx="4770437" cy="357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7" descr="Collecting Cones 2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33400" y="3276600"/>
            <a:ext cx="268605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9" descr="DSC007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0" y="3292475"/>
            <a:ext cx="2713038" cy="361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7288" y="3292475"/>
            <a:ext cx="3595687" cy="359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955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0" y="0"/>
            <a:ext cx="12598400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58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685800"/>
            <a:ext cx="8915400" cy="6096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800" dirty="0"/>
              <a:t>Research and </a:t>
            </a:r>
            <a:r>
              <a:rPr lang="en-US" sz="2800" dirty="0" smtClean="0"/>
              <a:t>Monitoring</a:t>
            </a:r>
            <a:endParaRPr lang="en-US" sz="2800" b="1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00200"/>
            <a:ext cx="8686800" cy="32766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/>
              <a:t>Plant/Forest Ecology classes:  Population </a:t>
            </a:r>
            <a:r>
              <a:rPr lang="en-US" sz="2400" dirty="0" smtClean="0"/>
              <a:t>dynamics</a:t>
            </a:r>
            <a:r>
              <a:rPr lang="en-US" sz="2400" dirty="0"/>
              <a:t>, post-fire mortality, soil </a:t>
            </a:r>
            <a:r>
              <a:rPr lang="en-US" sz="2400" dirty="0" smtClean="0"/>
              <a:t>chemistry, changes in tree community over time</a:t>
            </a:r>
            <a:endParaRPr lang="en-US" sz="24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/>
              <a:t>Berry Student Work program: Fuel loads, </a:t>
            </a:r>
            <a:r>
              <a:rPr lang="en-US" sz="2400" dirty="0" smtClean="0"/>
              <a:t>carbon storage, </a:t>
            </a:r>
            <a:r>
              <a:rPr lang="en-US" sz="2400" dirty="0"/>
              <a:t>seedling survivorship, herbaceous plants and grasses, birds, reptiles and amphibians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/>
              <a:t>External research (Univ. West GA, Georgia State, VA Tech, Clemson, etc.) fine root regeneration, soil nutrient dynamics, </a:t>
            </a:r>
            <a:r>
              <a:rPr lang="en-US" sz="2400" dirty="0" err="1"/>
              <a:t>mycorrhizae</a:t>
            </a:r>
            <a:r>
              <a:rPr lang="en-US" sz="2400" dirty="0"/>
              <a:t>, dendrochronology, forest structure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/>
              <a:t>Berry NSF-REU Program: herbicides and prescribed burning effects, total carbon, herbaceous plants and grasses.</a:t>
            </a:r>
          </a:p>
        </p:txBody>
      </p:sp>
    </p:spTree>
    <p:extLst>
      <p:ext uri="{BB962C8B-B14F-4D97-AF65-F5344CB8AC3E}">
        <p14:creationId xmlns:p14="http://schemas.microsoft.com/office/powerpoint/2010/main" val="109553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81000"/>
            <a:ext cx="8915400" cy="6096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800" dirty="0" smtClean="0"/>
              <a:t>Key results in the first 10-12 years of management</a:t>
            </a:r>
            <a:endParaRPr lang="en-US" sz="2800" b="1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8686800" cy="32766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400" dirty="0" smtClean="0"/>
              <a:t>Overall vegetative structure of mature stands “moving” in the direction of frequently-burned reference stands at the Mountain Longleaf Pine National Refuge and Talladega National Forest.</a:t>
            </a:r>
          </a:p>
          <a:p>
            <a:pPr>
              <a:lnSpc>
                <a:spcPct val="90000"/>
              </a:lnSpc>
              <a:defRPr/>
            </a:pPr>
            <a:r>
              <a:rPr lang="en-US" sz="2400" dirty="0" smtClean="0"/>
              <a:t>Herbaceous </a:t>
            </a:r>
            <a:r>
              <a:rPr lang="en-US" sz="2400" dirty="0"/>
              <a:t>plants/grasses increased from 14 spp. (mostly shade-tolerant) to 130-170 spp. (mostly perennials with affinities for dry, sunny, acidic sites</a:t>
            </a:r>
            <a:r>
              <a:rPr lang="en-US" sz="2400" dirty="0" smtClean="0"/>
              <a:t>).   List of characteristic “mountain longleaf” understory species developed by comparison with other sites.</a:t>
            </a:r>
            <a:endParaRPr lang="en-US" sz="2400" dirty="0"/>
          </a:p>
          <a:p>
            <a:pPr>
              <a:lnSpc>
                <a:spcPct val="90000"/>
              </a:lnSpc>
              <a:defRPr/>
            </a:pPr>
            <a:r>
              <a:rPr lang="en-US" sz="2400" dirty="0"/>
              <a:t>Bird </a:t>
            </a:r>
            <a:r>
              <a:rPr lang="en-US" sz="2400" dirty="0" smtClean="0"/>
              <a:t>abundance </a:t>
            </a:r>
            <a:r>
              <a:rPr lang="en-US" sz="2400" dirty="0"/>
              <a:t>increased about 50</a:t>
            </a:r>
            <a:r>
              <a:rPr lang="en-US" sz="2400" dirty="0" smtClean="0"/>
              <a:t>% in managed areas; </a:t>
            </a:r>
            <a:r>
              <a:rPr lang="en-US" sz="2400" dirty="0"/>
              <a:t>community shifted from ground-feeding, canopy-nesting omnivores to foliage-feeding, ground- and shrub-nesting insectivores or seed/fruit-eaters.  </a:t>
            </a:r>
          </a:p>
          <a:p>
            <a:pPr>
              <a:lnSpc>
                <a:spcPct val="90000"/>
              </a:lnSpc>
              <a:defRPr/>
            </a:pPr>
            <a:r>
              <a:rPr lang="en-US" sz="2400" dirty="0"/>
              <a:t>Reptiles and amphibian diversity much higher in managed areas (15 species) vs. unmanaged areas (6 species); community </a:t>
            </a:r>
            <a:r>
              <a:rPr lang="en-US" sz="2400" dirty="0" smtClean="0"/>
              <a:t>has shifted </a:t>
            </a:r>
            <a:r>
              <a:rPr lang="en-US" sz="2400" dirty="0"/>
              <a:t>toward species adapted to dry, sunny conditions.</a:t>
            </a:r>
          </a:p>
        </p:txBody>
      </p:sp>
    </p:spTree>
    <p:extLst>
      <p:ext uri="{BB962C8B-B14F-4D97-AF65-F5344CB8AC3E}">
        <p14:creationId xmlns:p14="http://schemas.microsoft.com/office/powerpoint/2010/main" val="271663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915400" cy="6096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800" dirty="0"/>
              <a:t>Public Education and Outreach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38200"/>
            <a:ext cx="9144000" cy="32766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400" dirty="0"/>
              <a:t>Communications majors: </a:t>
            </a:r>
            <a:r>
              <a:rPr lang="en-US" sz="2400" dirty="0" smtClean="0"/>
              <a:t>helped </a:t>
            </a:r>
            <a:r>
              <a:rPr lang="en-US" sz="2400" dirty="0"/>
              <a:t>develop PR plan </a:t>
            </a:r>
            <a:r>
              <a:rPr lang="en-US" sz="2400" dirty="0" smtClean="0"/>
              <a:t>and </a:t>
            </a:r>
            <a:r>
              <a:rPr lang="en-US" sz="2400" dirty="0"/>
              <a:t>website.</a:t>
            </a:r>
          </a:p>
          <a:p>
            <a:pPr eaLnBrk="1" hangingPunct="1">
              <a:defRPr/>
            </a:pPr>
            <a:r>
              <a:rPr lang="en-US" sz="2400" dirty="0"/>
              <a:t>GFC Healthy Forests grant: </a:t>
            </a:r>
            <a:r>
              <a:rPr lang="en-US" sz="2400" dirty="0" smtClean="0"/>
              <a:t>funded video</a:t>
            </a:r>
            <a:r>
              <a:rPr lang="en-US" sz="2400" dirty="0"/>
              <a:t>, </a:t>
            </a:r>
            <a:r>
              <a:rPr lang="en-US" sz="2400" dirty="0" smtClean="0"/>
              <a:t>pamphlets, other PR</a:t>
            </a:r>
          </a:p>
          <a:p>
            <a:pPr eaLnBrk="1" hangingPunct="1">
              <a:defRPr/>
            </a:pPr>
            <a:r>
              <a:rPr lang="en-US" sz="2400" dirty="0" smtClean="0"/>
              <a:t>GA-DNR Interpretive Trails grant: funded </a:t>
            </a:r>
            <a:r>
              <a:rPr lang="en-US" sz="2400" dirty="0"/>
              <a:t>Longleaf Trail</a:t>
            </a:r>
          </a:p>
          <a:p>
            <a:pPr eaLnBrk="1" hangingPunct="1">
              <a:defRPr/>
            </a:pPr>
            <a:r>
              <a:rPr lang="en-US" sz="2400" i="1" dirty="0" smtClean="0"/>
              <a:t>Dozens of service/learning </a:t>
            </a:r>
            <a:r>
              <a:rPr lang="en-US" sz="2400" i="1" dirty="0"/>
              <a:t>experiences </a:t>
            </a:r>
            <a:r>
              <a:rPr lang="en-US" sz="2400" i="1" dirty="0" smtClean="0"/>
              <a:t>have involved 100s of primary- </a:t>
            </a:r>
            <a:r>
              <a:rPr lang="en-US" sz="2400" i="1" dirty="0"/>
              <a:t>and secondary-school students, Berry College students, and </a:t>
            </a:r>
            <a:r>
              <a:rPr lang="en-US" sz="2400" i="1" dirty="0" smtClean="0"/>
              <a:t>members of the general public</a:t>
            </a:r>
            <a:r>
              <a:rPr lang="en-US" sz="2400" i="1" dirty="0"/>
              <a:t>.</a:t>
            </a:r>
          </a:p>
        </p:txBody>
      </p:sp>
      <p:pic>
        <p:nvPicPr>
          <p:cNvPr id="44036" name="Picture 5" descr="Armuchee Middle School 2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3657600"/>
            <a:ext cx="4419600" cy="353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8" descr="DSC003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57600"/>
            <a:ext cx="47244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414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239486" y="152400"/>
            <a:ext cx="8915400" cy="6096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800" dirty="0"/>
              <a:t>Public Education and Outreach</a:t>
            </a:r>
          </a:p>
        </p:txBody>
      </p:sp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914400"/>
            <a:ext cx="7197725" cy="573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649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9518" y="9181"/>
            <a:ext cx="8915400" cy="6096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800" dirty="0"/>
              <a:t>For more information:</a:t>
            </a:r>
          </a:p>
        </p:txBody>
      </p:sp>
      <p:sp>
        <p:nvSpPr>
          <p:cNvPr id="46085" name="TextBox 2"/>
          <p:cNvSpPr txBox="1">
            <a:spLocks noChangeArrowheads="1"/>
          </p:cNvSpPr>
          <p:nvPr/>
        </p:nvSpPr>
        <p:spPr bwMode="auto">
          <a:xfrm>
            <a:off x="114300" y="618781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400" dirty="0" smtClean="0">
                <a:hlinkClick r:id="rId2"/>
              </a:rPr>
              <a:t>www.berrylongleaf.com</a:t>
            </a:r>
            <a:endParaRPr lang="en-US" sz="2400" dirty="0" smtClean="0"/>
          </a:p>
          <a:p>
            <a:pPr algn="ctr" eaLnBrk="1" hangingPunct="1"/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228381"/>
            <a:ext cx="6172200" cy="559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74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9154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800" dirty="0"/>
              <a:t>Why develop a management plan?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8857" y="1295400"/>
            <a:ext cx="9035143" cy="41148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400" dirty="0"/>
              <a:t>Longleaf pine is an </a:t>
            </a:r>
            <a:r>
              <a:rPr lang="en-US" sz="2400" dirty="0" smtClean="0"/>
              <a:t>ICUN Red List Endangered Species, occupying only about 2% of their original 92 million acre range.</a:t>
            </a:r>
            <a:endParaRPr lang="en-US" sz="24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/>
              <a:t>O</a:t>
            </a:r>
            <a:r>
              <a:rPr lang="en-US" sz="2400" dirty="0" smtClean="0"/>
              <a:t>ld trees </a:t>
            </a:r>
            <a:r>
              <a:rPr lang="en-US" sz="2400" dirty="0"/>
              <a:t>and late 1800’s </a:t>
            </a:r>
            <a:r>
              <a:rPr lang="en-US" sz="2400" dirty="0" smtClean="0"/>
              <a:t>maps </a:t>
            </a:r>
            <a:r>
              <a:rPr lang="en-US" sz="2400" dirty="0"/>
              <a:t>suggested widespread longleaf </a:t>
            </a:r>
            <a:r>
              <a:rPr lang="en-US" sz="2400" dirty="0" smtClean="0"/>
              <a:t>pine community </a:t>
            </a:r>
            <a:r>
              <a:rPr lang="en-US" sz="2400" dirty="0"/>
              <a:t>on Lavender Mountain</a:t>
            </a:r>
            <a:r>
              <a:rPr lang="en-US" sz="2400" dirty="0" smtClean="0"/>
              <a:t>.</a:t>
            </a:r>
          </a:p>
          <a:p>
            <a:pPr>
              <a:lnSpc>
                <a:spcPct val="90000"/>
              </a:lnSpc>
              <a:defRPr/>
            </a:pPr>
            <a:r>
              <a:rPr lang="en-US" sz="2400" dirty="0" smtClean="0"/>
              <a:t>Few </a:t>
            </a:r>
            <a:r>
              <a:rPr lang="en-US" sz="2400" dirty="0"/>
              <a:t>new trees since 1920s-1930s – local population was in decline</a:t>
            </a:r>
            <a:r>
              <a:rPr lang="en-US" sz="2400" dirty="0" smtClean="0"/>
              <a:t>.</a:t>
            </a:r>
            <a:endParaRPr lang="en-US" sz="24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/>
              <a:t>Burning had been restricted </a:t>
            </a:r>
            <a:r>
              <a:rPr lang="en-US" sz="2400" dirty="0" smtClean="0"/>
              <a:t>for 60-70 </a:t>
            </a:r>
            <a:r>
              <a:rPr lang="en-US" sz="2400" dirty="0" err="1" smtClean="0"/>
              <a:t>yrs</a:t>
            </a:r>
            <a:r>
              <a:rPr lang="en-US" sz="2400" dirty="0" smtClean="0"/>
              <a:t>, resulting </a:t>
            </a:r>
            <a:r>
              <a:rPr lang="en-US" sz="2400" dirty="0"/>
              <a:t>in hardwood encroachment, fuel buildup, and near total loss of understory </a:t>
            </a:r>
            <a:r>
              <a:rPr lang="en-US" sz="2400" dirty="0" smtClean="0"/>
              <a:t>plants.</a:t>
            </a:r>
            <a:endParaRPr lang="en-US" sz="24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/>
              <a:t>Most </a:t>
            </a:r>
            <a:r>
              <a:rPr lang="en-US" sz="2400" dirty="0"/>
              <a:t>of </a:t>
            </a:r>
            <a:r>
              <a:rPr lang="en-US" sz="2400" dirty="0" smtClean="0"/>
              <a:t>mountain </a:t>
            </a:r>
            <a:r>
              <a:rPr lang="en-US" sz="2400" dirty="0"/>
              <a:t>was never plowed, suggesting that recovery </a:t>
            </a:r>
            <a:r>
              <a:rPr lang="en-US" sz="2400" dirty="0" smtClean="0"/>
              <a:t>of understory plants might be possible (seed bank).</a:t>
            </a:r>
            <a:endParaRPr lang="en-US" sz="24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/>
              <a:t>Southern Pine Beetle (SPB) and wildfires </a:t>
            </a:r>
            <a:r>
              <a:rPr lang="en-US" sz="2400" dirty="0" smtClean="0"/>
              <a:t>are common </a:t>
            </a:r>
            <a:r>
              <a:rPr lang="en-US" sz="2400" dirty="0"/>
              <a:t>problems with </a:t>
            </a:r>
            <a:r>
              <a:rPr lang="en-US" sz="2400" dirty="0" smtClean="0"/>
              <a:t>loblolly and shortleaf pine forests on </a:t>
            </a:r>
            <a:r>
              <a:rPr lang="en-US" sz="2400" dirty="0"/>
              <a:t>campus</a:t>
            </a:r>
            <a:r>
              <a:rPr lang="en-US" sz="2400" dirty="0" smtClean="0"/>
              <a:t>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i="1" dirty="0" smtClean="0"/>
              <a:t>Most importantly, the college campus context gave an excellent opportunity to engage in a variety of service-learning opportunities.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391983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Stand B 2 2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Stand E Litter Accumulation 20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546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7625" y="0"/>
            <a:ext cx="4035425" cy="32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7" descr="Southern Pine Beet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3216275"/>
            <a:ext cx="5562600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2" descr="Souther Pine Beetle Spots 2002 Rome Distric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771" y="0"/>
            <a:ext cx="5189538" cy="69199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324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915400" cy="47307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altLang="en-US" sz="2800" dirty="0"/>
              <a:t>Longleaf Pine Life Cycle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219200"/>
            <a:ext cx="4724400" cy="2286000"/>
          </a:xfrm>
        </p:spPr>
        <p:txBody>
          <a:bodyPr>
            <a:normAutofit/>
          </a:bodyPr>
          <a:lstStyle/>
          <a:p>
            <a:pPr marL="0" indent="0" algn="ctr">
              <a:spcBef>
                <a:spcPct val="0"/>
              </a:spcBef>
              <a:buClr>
                <a:srgbClr val="FFFF00"/>
              </a:buClr>
              <a:buNone/>
              <a:defRPr/>
            </a:pPr>
            <a:r>
              <a:rPr lang="en-US" altLang="en-US" sz="2400" dirty="0"/>
              <a:t>Seeds germinate on bare soil</a:t>
            </a:r>
          </a:p>
          <a:p>
            <a:pPr marL="0" indent="0" algn="ctr">
              <a:spcBef>
                <a:spcPct val="0"/>
              </a:spcBef>
              <a:buClr>
                <a:srgbClr val="FFFF00"/>
              </a:buClr>
              <a:buNone/>
              <a:defRPr/>
            </a:pPr>
            <a:r>
              <a:rPr lang="en-US" altLang="en-US" sz="2400" dirty="0" smtClean="0"/>
              <a:t>Remain </a:t>
            </a:r>
            <a:r>
              <a:rPr lang="en-US" altLang="en-US" sz="2400" dirty="0"/>
              <a:t>in “grass” stage for several years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800600" y="1219200"/>
            <a:ext cx="4343400" cy="2209800"/>
          </a:xfrm>
        </p:spPr>
        <p:txBody>
          <a:bodyPr>
            <a:normAutofit/>
          </a:bodyPr>
          <a:lstStyle/>
          <a:p>
            <a:pPr marL="0" indent="0" algn="ctr">
              <a:buClr>
                <a:srgbClr val="FFFF00"/>
              </a:buClr>
              <a:buNone/>
            </a:pPr>
            <a:r>
              <a:rPr lang="en-US" altLang="en-US" sz="2400" dirty="0"/>
              <a:t>Only grows upward in open </a:t>
            </a:r>
            <a:r>
              <a:rPr lang="en-US" altLang="en-US" sz="2400" dirty="0" smtClean="0"/>
              <a:t>conditions</a:t>
            </a:r>
          </a:p>
          <a:p>
            <a:pPr marL="0" indent="0" algn="ctr">
              <a:buClr>
                <a:srgbClr val="FFFF00"/>
              </a:buClr>
              <a:buNone/>
            </a:pPr>
            <a:r>
              <a:rPr lang="en-US" altLang="en-US" sz="2400" dirty="0" smtClean="0"/>
              <a:t>Can </a:t>
            </a:r>
            <a:r>
              <a:rPr lang="en-US" altLang="en-US" sz="2400" dirty="0"/>
              <a:t>live up to 500 years</a:t>
            </a:r>
          </a:p>
        </p:txBody>
      </p:sp>
      <p:pic>
        <p:nvPicPr>
          <p:cNvPr id="9221" name="Picture 5" descr="IMAG0002"/>
          <p:cNvPicPr>
            <a:picLocks noChangeAspect="1" noChangeArrowheads="1"/>
          </p:cNvPicPr>
          <p:nvPr/>
        </p:nvPicPr>
        <p:blipFill>
          <a:blip r:embed="rId3">
            <a:lum bright="12000" contrast="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3733800"/>
            <a:ext cx="2895600" cy="228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9" descr="callway"/>
          <p:cNvPicPr>
            <a:picLocks noChangeAspect="1" noChangeArrowheads="1"/>
          </p:cNvPicPr>
          <p:nvPr/>
        </p:nvPicPr>
        <p:blipFill>
          <a:blip r:embed="rId4">
            <a:lum bright="18000" contrast="4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2800" y="3505200"/>
            <a:ext cx="2819400" cy="26749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10" descr="dsc000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9213" y="2971800"/>
            <a:ext cx="2365375" cy="3657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11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1143000"/>
          </a:xfrm>
        </p:spPr>
        <p:txBody>
          <a:bodyPr>
            <a:normAutofit/>
          </a:bodyPr>
          <a:lstStyle/>
          <a:p>
            <a:pPr>
              <a:buClr>
                <a:srgbClr val="FFFF00"/>
              </a:buClr>
              <a:buFont typeface="Wingdings" pitchFamily="2" charset="2"/>
              <a:buNone/>
              <a:defRPr/>
            </a:pPr>
            <a:r>
              <a:rPr lang="en-US" altLang="en-US" sz="2800" dirty="0"/>
              <a:t>Longleaf Pine is adapted to periodic surface fires 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828800"/>
            <a:ext cx="4267200" cy="2819400"/>
          </a:xfrm>
        </p:spPr>
        <p:txBody>
          <a:bodyPr>
            <a:normAutofit/>
          </a:bodyPr>
          <a:lstStyle/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en-US" altLang="en-US" sz="2400" dirty="0"/>
              <a:t>Causes of fire</a:t>
            </a:r>
          </a:p>
          <a:p>
            <a:pPr lvl="1">
              <a:buClr>
                <a:srgbClr val="FFFF00"/>
              </a:buClr>
              <a:buFont typeface="Wingdings" pitchFamily="2" charset="2"/>
              <a:buChar char="§"/>
            </a:pPr>
            <a:r>
              <a:rPr lang="en-US" altLang="en-US" dirty="0"/>
              <a:t>Lightning strikes</a:t>
            </a:r>
          </a:p>
          <a:p>
            <a:pPr lvl="1">
              <a:buClr>
                <a:srgbClr val="FFFF00"/>
              </a:buClr>
              <a:buFont typeface="Wingdings" pitchFamily="2" charset="2"/>
              <a:buChar char="§"/>
            </a:pPr>
            <a:r>
              <a:rPr lang="en-US" altLang="en-US" dirty="0"/>
              <a:t>Native Americans and post 1830s settlers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495800" y="1828800"/>
            <a:ext cx="4648200" cy="4038600"/>
          </a:xfrm>
        </p:spPr>
        <p:txBody>
          <a:bodyPr/>
          <a:lstStyle/>
          <a:p>
            <a:pPr>
              <a:lnSpc>
                <a:spcPct val="90000"/>
              </a:lnSpc>
              <a:buClr>
                <a:srgbClr val="FFFF00"/>
              </a:buClr>
              <a:buFont typeface="Wingdings" pitchFamily="2" charset="2"/>
              <a:buChar char="§"/>
            </a:pPr>
            <a:r>
              <a:rPr lang="en-US" altLang="en-US" sz="2400" dirty="0"/>
              <a:t>Adaptations</a:t>
            </a:r>
          </a:p>
          <a:p>
            <a:pPr lvl="1">
              <a:buClr>
                <a:srgbClr val="FFFF00"/>
              </a:buClr>
              <a:buFont typeface="Wingdings" pitchFamily="2" charset="2"/>
              <a:buChar char="§"/>
            </a:pPr>
            <a:r>
              <a:rPr lang="en-US" altLang="en-US" dirty="0"/>
              <a:t>Resistant grass stage</a:t>
            </a:r>
          </a:p>
          <a:p>
            <a:pPr lvl="1">
              <a:buClr>
                <a:srgbClr val="FFFF00"/>
              </a:buClr>
              <a:buFont typeface="Wingdings" pitchFamily="2" charset="2"/>
              <a:buChar char="§"/>
            </a:pPr>
            <a:r>
              <a:rPr lang="en-US" altLang="en-US" dirty="0"/>
              <a:t>Fast height growth </a:t>
            </a:r>
          </a:p>
          <a:p>
            <a:pPr lvl="1">
              <a:buClr>
                <a:srgbClr val="FFFF00"/>
              </a:buClr>
              <a:buFont typeface="Wingdings" pitchFamily="2" charset="2"/>
              <a:buChar char="§"/>
            </a:pPr>
            <a:r>
              <a:rPr lang="en-US" altLang="en-US" dirty="0"/>
              <a:t>Thick bark</a:t>
            </a:r>
          </a:p>
          <a:p>
            <a:pPr lvl="1">
              <a:buClr>
                <a:srgbClr val="FFFF00"/>
              </a:buClr>
              <a:buFont typeface="Wingdings" pitchFamily="2" charset="2"/>
              <a:buChar char="§"/>
            </a:pPr>
            <a:r>
              <a:rPr lang="en-US" altLang="en-US" dirty="0"/>
              <a:t>High sap and needle production </a:t>
            </a:r>
          </a:p>
          <a:p>
            <a:pPr>
              <a:lnSpc>
                <a:spcPct val="90000"/>
              </a:lnSpc>
              <a:buClr>
                <a:srgbClr val="FFFF00"/>
              </a:buClr>
              <a:buFont typeface="Wingdings" pitchFamily="2" charset="2"/>
              <a:buNone/>
            </a:pPr>
            <a:endParaRPr lang="en-US" altLang="en-US" sz="2400" dirty="0" smtClean="0"/>
          </a:p>
        </p:txBody>
      </p:sp>
      <p:pic>
        <p:nvPicPr>
          <p:cNvPr id="10245" name="Picture 6" descr="Berry 2nd Burn Setting Fire Horizont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3730625"/>
            <a:ext cx="3886200" cy="2914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200" y="4435475"/>
            <a:ext cx="2852738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311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7772400" cy="762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sz="2800" dirty="0"/>
              <a:t>Seedlings and fire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5105400" cy="3581400"/>
          </a:xfrm>
        </p:spPr>
        <p:txBody>
          <a:bodyPr>
            <a:normAutofit/>
          </a:bodyPr>
          <a:lstStyle/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en-US" altLang="en-US" sz="2400" dirty="0"/>
              <a:t>Seeds require bare soil to germinate</a:t>
            </a:r>
          </a:p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en-US" altLang="en-US" sz="2400" dirty="0"/>
              <a:t>Needles protect bud</a:t>
            </a:r>
          </a:p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en-US" altLang="en-US" sz="2400" dirty="0"/>
              <a:t>Fire kills hardwoods and other competitors</a:t>
            </a:r>
          </a:p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en-US" altLang="en-US" sz="2400" dirty="0"/>
              <a:t>Fire protects seedlings from some diseases (e.g., brown leaf spot).</a:t>
            </a:r>
          </a:p>
        </p:txBody>
      </p:sp>
      <p:pic>
        <p:nvPicPr>
          <p:cNvPr id="11268" name="Picture 6" descr="DSC013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1600200"/>
            <a:ext cx="3429000" cy="457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038600"/>
            <a:ext cx="3454400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0594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936</TotalTime>
  <Words>1065</Words>
  <Application>Microsoft Office PowerPoint</Application>
  <PresentationFormat>On-screen Show (4:3)</PresentationFormat>
  <Paragraphs>116</Paragraphs>
  <Slides>38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Calibri</vt:lpstr>
      <vt:lpstr>Monotype Sorts</vt:lpstr>
      <vt:lpstr>Times New Roman</vt:lpstr>
      <vt:lpstr>Wingdings</vt:lpstr>
      <vt:lpstr>Office Theme</vt:lpstr>
      <vt:lpstr>The Berry College Longleaf Pine Project</vt:lpstr>
      <vt:lpstr>PowerPoint Presentation</vt:lpstr>
      <vt:lpstr>Origins of the Berry College Longleaf Pine Project</vt:lpstr>
      <vt:lpstr>Why develop a management plan?</vt:lpstr>
      <vt:lpstr>PowerPoint Presentation</vt:lpstr>
      <vt:lpstr>PowerPoint Presentation</vt:lpstr>
      <vt:lpstr>Longleaf Pine Life Cycle</vt:lpstr>
      <vt:lpstr>Longleaf Pine is adapted to periodic surface fires </vt:lpstr>
      <vt:lpstr>Seedlings and fire</vt:lpstr>
      <vt:lpstr>The decline of Longleaf Pine</vt:lpstr>
      <vt:lpstr>PowerPoint Presentation</vt:lpstr>
      <vt:lpstr>PowerPoint Presentation</vt:lpstr>
      <vt:lpstr>PowerPoint Presentation</vt:lpstr>
      <vt:lpstr>Management plan overview</vt:lpstr>
      <vt:lpstr>PowerPoint Presentation</vt:lpstr>
      <vt:lpstr>PowerPoint Presentation</vt:lpstr>
      <vt:lpstr> Management: Planting</vt:lpstr>
      <vt:lpstr>PowerPoint Presentation</vt:lpstr>
      <vt:lpstr>PowerPoint Presentation</vt:lpstr>
      <vt:lpstr> Management: Burning</vt:lpstr>
      <vt:lpstr> Management: Student Burn Team</vt:lpstr>
      <vt:lpstr>PowerPoint Presentation</vt:lpstr>
      <vt:lpstr>PowerPoint Presentation</vt:lpstr>
      <vt:lpstr>PowerPoint Presentation</vt:lpstr>
      <vt:lpstr>PowerPoint Presentation</vt:lpstr>
      <vt:lpstr> Management: Herbicides</vt:lpstr>
      <vt:lpstr>PowerPoint Presentation</vt:lpstr>
      <vt:lpstr>PowerPoint Presentation</vt:lpstr>
      <vt:lpstr>PowerPoint Presentation</vt:lpstr>
      <vt:lpstr> Management: Grafted seed orchard</vt:lpstr>
      <vt:lpstr>PowerPoint Presentation</vt:lpstr>
      <vt:lpstr> Management: Seedling seed orchards</vt:lpstr>
      <vt:lpstr>PowerPoint Presentation</vt:lpstr>
      <vt:lpstr>Research and Monitoring</vt:lpstr>
      <vt:lpstr>Key results in the first 10-12 years of management</vt:lpstr>
      <vt:lpstr>Public Education and Outreach</vt:lpstr>
      <vt:lpstr>Public Education and Outreach</vt:lpstr>
      <vt:lpstr>For more information:</vt:lpstr>
    </vt:vector>
  </TitlesOfParts>
  <Company>Berry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Talladega-Mountain Longleaf Pine Conservation Partnership</dc:title>
  <dc:creator>Martin Cipollini</dc:creator>
  <cp:lastModifiedBy>Cipollini, Martin</cp:lastModifiedBy>
  <cp:revision>122</cp:revision>
  <dcterms:created xsi:type="dcterms:W3CDTF">2013-08-12T16:53:13Z</dcterms:created>
  <dcterms:modified xsi:type="dcterms:W3CDTF">2019-01-09T16:49:21Z</dcterms:modified>
</cp:coreProperties>
</file>